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318" r:id="rId4"/>
    <p:sldId id="279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31" r:id="rId15"/>
    <p:sldId id="330" r:id="rId16"/>
    <p:sldId id="332" r:id="rId17"/>
    <p:sldId id="333" r:id="rId18"/>
    <p:sldId id="334" r:id="rId19"/>
    <p:sldId id="335" r:id="rId2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986B"/>
    <a:srgbClr val="FEE92E"/>
    <a:srgbClr val="C3D124"/>
    <a:srgbClr val="F8C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2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272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847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7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741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963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105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230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817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77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92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224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556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4824536" cy="3744415"/>
          </a:xfrm>
        </p:spPr>
        <p:txBody>
          <a:bodyPr>
            <a:normAutofit/>
          </a:bodyPr>
          <a:lstStyle/>
          <a:p>
            <a:pPr algn="l"/>
            <a: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Kapittel 25</a:t>
            </a:r>
            <a:r>
              <a:rPr lang="nb-NO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/>
            </a:r>
            <a:br>
              <a:rPr lang="nb-NO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</a:br>
            <a: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Stabiliserings-politikk</a:t>
            </a:r>
            <a:endParaRPr lang="nb-NO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hitney-Bold" panose="02000803040000020004" pitchFamily="2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22076"/>
            <a:ext cx="3691624" cy="4608512"/>
          </a:xfrm>
          <a:prstGeom prst="rect">
            <a:avLst/>
          </a:prstGeom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564240"/>
            <a:ext cx="2592288" cy="27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14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260648"/>
            <a:ext cx="835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 smtClean="0">
                <a:solidFill>
                  <a:srgbClr val="6A986B"/>
                </a:solidFill>
              </a:rPr>
              <a:t>Pengepolitikk </a:t>
            </a:r>
            <a:r>
              <a:rPr lang="nb-NO" sz="3200" b="1" dirty="0">
                <a:solidFill>
                  <a:srgbClr val="6A986B"/>
                </a:solidFill>
              </a:rPr>
              <a:t>og inflasjon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630002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25.3 </a:t>
            </a:r>
            <a:r>
              <a:rPr lang="nb-NO" dirty="0"/>
              <a:t>Koblinger mellom rente og inflasjon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7056784" cy="510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44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515" y="845423"/>
            <a:ext cx="5558970" cy="522080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395536" y="260648"/>
            <a:ext cx="835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Pengepolitikk for å motvirke kostnadsinflasjon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616530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25.4 </a:t>
            </a:r>
            <a:r>
              <a:rPr lang="nb-NO" dirty="0"/>
              <a:t>Virkningene av en renteøkning som nøytraliserer </a:t>
            </a:r>
            <a:r>
              <a:rPr lang="nb-NO" dirty="0" err="1" smtClean="0"/>
              <a:t>prisvirkningene</a:t>
            </a:r>
            <a:r>
              <a:rPr lang="nb-NO" dirty="0" smtClean="0"/>
              <a:t> </a:t>
            </a:r>
            <a:r>
              <a:rPr lang="nb-NO" dirty="0"/>
              <a:t>av en kostnadsøkning</a:t>
            </a:r>
          </a:p>
        </p:txBody>
      </p:sp>
    </p:spTree>
    <p:extLst>
      <p:ext uri="{BB962C8B-B14F-4D97-AF65-F5344CB8AC3E}">
        <p14:creationId xmlns:p14="http://schemas.microsoft.com/office/powerpoint/2010/main" val="38368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1412776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 smtClean="0">
                <a:solidFill>
                  <a:srgbClr val="6A986B"/>
                </a:solidFill>
              </a:rPr>
              <a:t>Likviditetsfeller </a:t>
            </a:r>
            <a:r>
              <a:rPr lang="nb-NO" sz="3200" b="1" dirty="0">
                <a:solidFill>
                  <a:srgbClr val="6A986B"/>
                </a:solidFill>
              </a:rPr>
              <a:t>og deflasjon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19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260648"/>
            <a:ext cx="835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 smtClean="0">
                <a:solidFill>
                  <a:srgbClr val="6A986B"/>
                </a:solidFill>
              </a:rPr>
              <a:t>Oljeprisutviklingen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2" y="6300028"/>
            <a:ext cx="8675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25.5 </a:t>
            </a:r>
            <a:r>
              <a:rPr lang="nb-NO" dirty="0" smtClean="0"/>
              <a:t>Oljeprisutviklingen </a:t>
            </a:r>
            <a:r>
              <a:rPr lang="nb-NO" dirty="0"/>
              <a:t>1970–2015 (Brent-nordsjøolje, USD pr. fat, årsgjennomsnitt)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32" y="947423"/>
            <a:ext cx="8496944" cy="516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93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260648"/>
            <a:ext cx="835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Grunnrente og kostnader i petroleumssektoren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2" y="6300028"/>
            <a:ext cx="8675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25.6 </a:t>
            </a:r>
            <a:r>
              <a:rPr lang="nb-NO" dirty="0"/>
              <a:t>Kostnader og grunnrente i </a:t>
            </a:r>
            <a:r>
              <a:rPr lang="nb-NO" dirty="0" smtClean="0"/>
              <a:t>petroleumssektoren </a:t>
            </a:r>
            <a:r>
              <a:rPr lang="nb-NO" dirty="0"/>
              <a:t>i milliarder kr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59101"/>
            <a:ext cx="8352928" cy="393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84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1412776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Konjunkturer, teorigrunnlag og stabiliseringspolitikk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97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260648"/>
            <a:ext cx="835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Phillips-kurven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2" y="6300028"/>
            <a:ext cx="8675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25.7 </a:t>
            </a:r>
            <a:r>
              <a:rPr lang="nb-NO" dirty="0"/>
              <a:t>Eksempel på en Phillips-kurve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32" y="1056362"/>
            <a:ext cx="8207136" cy="510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54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260648"/>
            <a:ext cx="835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 smtClean="0">
                <a:solidFill>
                  <a:srgbClr val="6A986B"/>
                </a:solidFill>
              </a:rPr>
              <a:t>Phillips-krøller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2" y="6300028"/>
            <a:ext cx="8675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25.8 </a:t>
            </a:r>
            <a:r>
              <a:rPr lang="nb-NO" dirty="0"/>
              <a:t>Phillips-krøller for Norge for perioden 1972–2002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45713"/>
            <a:ext cx="6624736" cy="543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47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260648"/>
            <a:ext cx="835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Avvikling av </a:t>
            </a:r>
            <a:r>
              <a:rPr lang="nb-NO" sz="3200" b="1" dirty="0" smtClean="0">
                <a:solidFill>
                  <a:srgbClr val="6A986B"/>
                </a:solidFill>
              </a:rPr>
              <a:t>lavrentepolitikken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2" y="6300028"/>
            <a:ext cx="8675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25.9 </a:t>
            </a:r>
            <a:r>
              <a:rPr lang="nb-NO" dirty="0"/>
              <a:t>Virkningen på pengemarkedet ved avvikling av en </a:t>
            </a:r>
            <a:r>
              <a:rPr lang="nb-NO" dirty="0" smtClean="0"/>
              <a:t>lavrentepolitikk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1041216"/>
            <a:ext cx="6912766" cy="519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49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1412776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Utviklingen fram mot finanskrisen</a:t>
            </a:r>
            <a:endParaRPr lang="nb-NO" sz="3200" dirty="0">
              <a:solidFill>
                <a:srgbClr val="6A9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157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1412776"/>
            <a:ext cx="842493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Stabiliseringspolitiske målsettinger</a:t>
            </a:r>
            <a:endParaRPr lang="nb-NO" sz="3200" dirty="0">
              <a:solidFill>
                <a:srgbClr val="6A986B"/>
              </a:solidFill>
            </a:endParaRPr>
          </a:p>
          <a:p>
            <a:r>
              <a:rPr lang="nb-NO" sz="3200" dirty="0"/>
              <a:t>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Lav arbeidsløshet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Lav inflasjon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Stabilitet i utenriksøkonomien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781717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1412776"/>
            <a:ext cx="842493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Stabiliseringspolitiske virkemidler</a:t>
            </a:r>
            <a:endParaRPr lang="nb-NO" sz="3200" dirty="0">
              <a:solidFill>
                <a:srgbClr val="6A986B"/>
              </a:solidFill>
            </a:endParaRPr>
          </a:p>
          <a:p>
            <a:r>
              <a:rPr lang="nb-NO" sz="3200" dirty="0"/>
              <a:t>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Finanspolitikk: offentlige inntekter og utgifter</a:t>
            </a: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b="1" dirty="0"/>
              <a:t>Pengepolitikk: rentenivået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049801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10" y="1124744"/>
            <a:ext cx="5762780" cy="5109666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395536" y="260648"/>
            <a:ext cx="83529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Hvordan bruke virkemidlene slik at en </a:t>
            </a:r>
            <a:r>
              <a:rPr lang="nb-NO" sz="3200" b="1" dirty="0" smtClean="0">
                <a:solidFill>
                  <a:srgbClr val="6A986B"/>
                </a:solidFill>
              </a:rPr>
              <a:t>får</a:t>
            </a:r>
          </a:p>
          <a:p>
            <a:pPr algn="ctr"/>
            <a:r>
              <a:rPr lang="nb-NO" sz="3200" b="1" dirty="0" smtClean="0">
                <a:solidFill>
                  <a:srgbClr val="6A986B"/>
                </a:solidFill>
              </a:rPr>
              <a:t>«</a:t>
            </a:r>
            <a:r>
              <a:rPr lang="nb-NO" sz="3200" b="1" dirty="0">
                <a:solidFill>
                  <a:srgbClr val="6A986B"/>
                </a:solidFill>
              </a:rPr>
              <a:t>full sysselsetting»?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630002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25.1 </a:t>
            </a:r>
            <a:r>
              <a:rPr lang="nb-NO" dirty="0"/>
              <a:t>Virkninger av økt etterspørsel i en situasjon med stor arbeidsløshet</a:t>
            </a:r>
          </a:p>
        </p:txBody>
      </p:sp>
    </p:spTree>
    <p:extLst>
      <p:ext uri="{BB962C8B-B14F-4D97-AF65-F5344CB8AC3E}">
        <p14:creationId xmlns:p14="http://schemas.microsoft.com/office/powerpoint/2010/main" val="4251414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476672"/>
            <a:ext cx="842493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Modellen</a:t>
            </a:r>
            <a:endParaRPr lang="nb-NO" sz="3200" dirty="0">
              <a:solidFill>
                <a:srgbClr val="6A986B"/>
              </a:solidFill>
            </a:endParaRPr>
          </a:p>
          <a:p>
            <a:r>
              <a:rPr lang="nb-NO" sz="2400" dirty="0"/>
              <a:t> </a:t>
            </a:r>
          </a:p>
          <a:p>
            <a:r>
              <a:rPr lang="nb-NO" sz="2400" dirty="0"/>
              <a:t>(25.1)	</a:t>
            </a:r>
            <a:r>
              <a:rPr lang="nb-NO" sz="2400" b="1" dirty="0"/>
              <a:t>R = C + I + G + A – B</a:t>
            </a:r>
            <a:endParaRPr lang="nb-NO" sz="2400" dirty="0"/>
          </a:p>
          <a:p>
            <a:r>
              <a:rPr lang="nb-NO" sz="2400" b="1" dirty="0"/>
              <a:t> </a:t>
            </a:r>
            <a:endParaRPr lang="nb-NO" sz="2400" dirty="0"/>
          </a:p>
          <a:p>
            <a:r>
              <a:rPr lang="nb-NO" sz="2400" dirty="0"/>
              <a:t>(25.2)</a:t>
            </a:r>
            <a:r>
              <a:rPr lang="nb-NO" sz="2400" b="1" dirty="0"/>
              <a:t>	C = </a:t>
            </a:r>
            <a:r>
              <a:rPr lang="nb-NO" sz="2400" b="1" i="1" dirty="0"/>
              <a:t>a</a:t>
            </a:r>
            <a:r>
              <a:rPr lang="nb-NO" sz="2400" b="1" dirty="0"/>
              <a:t>(R - T) + </a:t>
            </a:r>
            <a:r>
              <a:rPr lang="nb-NO" sz="2400" b="1" i="1" dirty="0"/>
              <a:t>b</a:t>
            </a:r>
            <a:endParaRPr lang="nb-NO" sz="2400" dirty="0"/>
          </a:p>
          <a:p>
            <a:r>
              <a:rPr lang="nb-NO" sz="2400" b="1" dirty="0"/>
              <a:t> </a:t>
            </a:r>
            <a:endParaRPr lang="nb-NO" sz="2400" dirty="0"/>
          </a:p>
          <a:p>
            <a:r>
              <a:rPr lang="nb-NO" sz="2400" dirty="0"/>
              <a:t>(25.3)</a:t>
            </a:r>
            <a:r>
              <a:rPr lang="nb-NO" sz="2400" b="1" dirty="0"/>
              <a:t>	B = </a:t>
            </a:r>
            <a:r>
              <a:rPr lang="nb-NO" sz="2400" b="1" i="1" dirty="0" err="1"/>
              <a:t>c</a:t>
            </a:r>
            <a:r>
              <a:rPr lang="nb-NO" sz="2400" b="1" dirty="0" err="1"/>
              <a:t>R</a:t>
            </a:r>
            <a:r>
              <a:rPr lang="nb-NO" sz="2400" b="1" dirty="0"/>
              <a:t> +</a:t>
            </a:r>
            <a:r>
              <a:rPr lang="nb-NO" sz="2400" b="1" i="1" dirty="0"/>
              <a:t> d</a:t>
            </a:r>
            <a:endParaRPr lang="nb-NO" sz="2400" dirty="0"/>
          </a:p>
          <a:p>
            <a:r>
              <a:rPr lang="nb-NO" sz="2400" b="1" i="1" dirty="0"/>
              <a:t> </a:t>
            </a:r>
            <a:endParaRPr lang="nb-NO" sz="2400" dirty="0"/>
          </a:p>
          <a:p>
            <a:r>
              <a:rPr lang="nb-NO" sz="2400" b="1" dirty="0"/>
              <a:t>G og T er finanspolitiske virkemidler.</a:t>
            </a:r>
            <a:endParaRPr lang="nb-NO" sz="2400" dirty="0"/>
          </a:p>
          <a:p>
            <a:r>
              <a:rPr lang="nb-NO" sz="2400" b="1" dirty="0"/>
              <a:t> </a:t>
            </a:r>
            <a:endParaRPr lang="nb-NO" sz="2400" dirty="0"/>
          </a:p>
          <a:p>
            <a:r>
              <a:rPr lang="nb-NO" sz="2400" b="1" dirty="0"/>
              <a:t>I er bestemt av pengepolitikken (rentenivået, r)</a:t>
            </a:r>
            <a:endParaRPr lang="nb-NO" sz="2400" dirty="0"/>
          </a:p>
          <a:p>
            <a:r>
              <a:rPr lang="nb-NO" sz="2400" b="1" dirty="0"/>
              <a:t> </a:t>
            </a:r>
            <a:endParaRPr lang="nb-NO" sz="2400" dirty="0"/>
          </a:p>
          <a:p>
            <a:r>
              <a:rPr lang="nb-NO" sz="2400" b="1" dirty="0"/>
              <a:t>A er bestemt av forhold på verdensmarkedet</a:t>
            </a:r>
            <a:endParaRPr lang="nb-NO" sz="2400" dirty="0"/>
          </a:p>
          <a:p>
            <a:r>
              <a:rPr lang="nb-NO" sz="2400" b="1" dirty="0"/>
              <a:t> </a:t>
            </a:r>
            <a:endParaRPr lang="nb-NO" sz="2400" dirty="0"/>
          </a:p>
          <a:p>
            <a:r>
              <a:rPr lang="nb-NO" sz="2400" b="1" dirty="0" smtClean="0"/>
              <a:t>Aktivitetsnivået</a:t>
            </a:r>
            <a:r>
              <a:rPr lang="nb-NO" sz="2400" b="1" dirty="0"/>
              <a:t>, målt med R, påvirker sysselsettingen, N.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426269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260648"/>
            <a:ext cx="835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Kausalstrukturen i modellen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630002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25.2 </a:t>
            </a:r>
            <a:r>
              <a:rPr lang="nb-NO" dirty="0"/>
              <a:t>Kausalskjema for modellen	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79472"/>
            <a:ext cx="7920880" cy="409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53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260648"/>
            <a:ext cx="835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Virkninger av stabiliseringspolitiske virkemidler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68433" y="5589240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Tabell </a:t>
            </a:r>
            <a:r>
              <a:rPr lang="nb-NO" b="1" dirty="0"/>
              <a:t>25.1 </a:t>
            </a:r>
            <a:r>
              <a:rPr lang="nb-NO" dirty="0"/>
              <a:t>Virkninger av stabiliseringspolitiske virkemidler	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02286"/>
            <a:ext cx="8352928" cy="205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72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476672"/>
            <a:ext cx="842493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Modellen på tilvekstform</a:t>
            </a:r>
            <a:endParaRPr lang="nb-NO" sz="3200" dirty="0">
              <a:solidFill>
                <a:srgbClr val="6A986B"/>
              </a:solidFill>
            </a:endParaRPr>
          </a:p>
          <a:p>
            <a:r>
              <a:rPr lang="nb-NO" sz="2400" dirty="0"/>
              <a:t> </a:t>
            </a:r>
          </a:p>
          <a:p>
            <a:pPr>
              <a:spcAft>
                <a:spcPts val="1200"/>
              </a:spcAft>
            </a:pPr>
            <a:r>
              <a:rPr lang="nb-NO" sz="2400" dirty="0"/>
              <a:t>		</a:t>
            </a:r>
            <a:r>
              <a:rPr lang="nb-NO" sz="2400" b="1" dirty="0"/>
              <a:t>ΔR = ΔC +Δ I + ΔG + ΔA – ΔB</a:t>
            </a:r>
            <a:endParaRPr lang="nb-NO" sz="2400" dirty="0"/>
          </a:p>
          <a:p>
            <a:pPr>
              <a:spcAft>
                <a:spcPts val="1200"/>
              </a:spcAft>
            </a:pPr>
            <a:r>
              <a:rPr lang="nb-NO" sz="2400" b="1" dirty="0"/>
              <a:t> </a:t>
            </a:r>
            <a:r>
              <a:rPr lang="nb-NO" sz="2400" dirty="0" smtClean="0"/>
              <a:t>(</a:t>
            </a:r>
            <a:r>
              <a:rPr lang="nb-NO" sz="2400" dirty="0"/>
              <a:t>25.4)</a:t>
            </a:r>
            <a:r>
              <a:rPr lang="nb-NO" sz="2400" b="1" dirty="0"/>
              <a:t>	</a:t>
            </a:r>
            <a:r>
              <a:rPr lang="nb-NO" sz="2400" b="1" dirty="0" smtClean="0"/>
              <a:t>	ΔC </a:t>
            </a:r>
            <a:r>
              <a:rPr lang="nb-NO" sz="2400" b="1" dirty="0"/>
              <a:t>= </a:t>
            </a:r>
            <a:r>
              <a:rPr lang="nb-NO" sz="2400" b="1" i="1" dirty="0"/>
              <a:t>a</a:t>
            </a:r>
            <a:r>
              <a:rPr lang="nb-NO" sz="2400" b="1" dirty="0"/>
              <a:t>(ΔR - ΔT)</a:t>
            </a:r>
            <a:endParaRPr lang="nb-NO" sz="2400" dirty="0"/>
          </a:p>
          <a:p>
            <a:pPr>
              <a:spcAft>
                <a:spcPts val="1200"/>
              </a:spcAft>
            </a:pPr>
            <a:r>
              <a:rPr lang="nb-NO" sz="2400" b="1" dirty="0"/>
              <a:t>		ΔB = </a:t>
            </a:r>
            <a:r>
              <a:rPr lang="nb-NO" sz="2400" b="1" i="1" dirty="0" err="1"/>
              <a:t>cΔ</a:t>
            </a:r>
            <a:r>
              <a:rPr lang="nb-NO" sz="2400" b="1" dirty="0" err="1"/>
              <a:t>R</a:t>
            </a:r>
            <a:endParaRPr lang="nb-NO" sz="2400" dirty="0"/>
          </a:p>
          <a:p>
            <a:r>
              <a:rPr lang="nb-NO" sz="2400" b="1" i="1" dirty="0"/>
              <a:t> </a:t>
            </a:r>
            <a:endParaRPr lang="nb-NO" sz="2400" dirty="0"/>
          </a:p>
          <a:p>
            <a:pPr>
              <a:spcAft>
                <a:spcPts val="1200"/>
              </a:spcAft>
            </a:pPr>
            <a:r>
              <a:rPr lang="nb-NO" sz="2400" b="1" dirty="0"/>
              <a:t>ΔG og ΔT er endring i finanspolitiske virkemidler.</a:t>
            </a:r>
            <a:endParaRPr lang="nb-NO" sz="2400" dirty="0"/>
          </a:p>
          <a:p>
            <a:pPr>
              <a:spcAft>
                <a:spcPts val="1200"/>
              </a:spcAft>
            </a:pPr>
            <a:r>
              <a:rPr lang="nb-NO" sz="2400" b="1" dirty="0" smtClean="0"/>
              <a:t>ΔI </a:t>
            </a:r>
            <a:r>
              <a:rPr lang="nb-NO" sz="2400" b="1" dirty="0"/>
              <a:t>er endring i investeringsetterspørselen forårsaket av endring i</a:t>
            </a:r>
            <a:endParaRPr lang="nb-NO" sz="2400" dirty="0"/>
          </a:p>
          <a:p>
            <a:pPr>
              <a:spcAft>
                <a:spcPts val="1200"/>
              </a:spcAft>
            </a:pPr>
            <a:r>
              <a:rPr lang="nb-NO" sz="2400" b="1" dirty="0" smtClean="0"/>
              <a:t>pengepolitikken </a:t>
            </a:r>
            <a:r>
              <a:rPr lang="nb-NO" sz="2400" b="1" dirty="0"/>
              <a:t>(rentenivået, </a:t>
            </a:r>
            <a:r>
              <a:rPr lang="nb-NO" sz="2400" b="1" dirty="0" err="1"/>
              <a:t>Δr</a:t>
            </a:r>
            <a:r>
              <a:rPr lang="nb-NO" sz="2400" b="1" dirty="0"/>
              <a:t>)</a:t>
            </a:r>
            <a:endParaRPr lang="nb-NO" sz="2400" dirty="0"/>
          </a:p>
          <a:p>
            <a:pPr>
              <a:spcAft>
                <a:spcPts val="1200"/>
              </a:spcAft>
            </a:pPr>
            <a:r>
              <a:rPr lang="nb-NO" sz="2400" b="1" dirty="0" smtClean="0"/>
              <a:t>ΔA </a:t>
            </a:r>
            <a:r>
              <a:rPr lang="nb-NO" sz="2400" b="1" dirty="0"/>
              <a:t>er bestemt av endringer i forholdene på verdensmarkedet</a:t>
            </a:r>
            <a:endParaRPr lang="nb-NO" sz="2400" dirty="0"/>
          </a:p>
          <a:p>
            <a:pPr>
              <a:spcAft>
                <a:spcPts val="1200"/>
              </a:spcAft>
            </a:pPr>
            <a:r>
              <a:rPr lang="nb-NO" sz="2400" b="1" dirty="0" smtClean="0"/>
              <a:t>ΔN </a:t>
            </a:r>
            <a:r>
              <a:rPr lang="nb-NO" sz="2400" b="1" dirty="0"/>
              <a:t>er endring i sysselsettingen forårsaket av endring i </a:t>
            </a:r>
            <a:r>
              <a:rPr lang="nb-NO" sz="2400" b="1" dirty="0" err="1"/>
              <a:t>aktivitetnivået</a:t>
            </a:r>
            <a:r>
              <a:rPr lang="nb-NO" sz="2400" b="1" dirty="0"/>
              <a:t> ΔR.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61242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476672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Hvordan en løser modellen</a:t>
            </a:r>
            <a:endParaRPr lang="nb-NO" sz="3200" dirty="0">
              <a:solidFill>
                <a:srgbClr val="6A986B"/>
              </a:solidFill>
            </a:endParaRPr>
          </a:p>
          <a:p>
            <a:r>
              <a:rPr lang="nb-NO" sz="2000" dirty="0"/>
              <a:t> </a:t>
            </a:r>
          </a:p>
          <a:p>
            <a:r>
              <a:rPr lang="nb-NO" sz="2200" dirty="0"/>
              <a:t>Vi ser av figur 25.2 at det ikke er noen tilbakekobling mellom r og N og på den ene siden og resten av modellen på den andre. Dette betyr at disse to variablene kan holdes i bakgrunnen: En gitt endring i r gir en gitt endring i </a:t>
            </a:r>
            <a:r>
              <a:rPr lang="nb-NO" sz="2200" dirty="0" err="1"/>
              <a:t>I</a:t>
            </a:r>
            <a:r>
              <a:rPr lang="nb-NO" sz="2200" dirty="0"/>
              <a:t>, og når en har funnet endringen i R, kan en regne ut endringen i N.</a:t>
            </a:r>
          </a:p>
          <a:p>
            <a:r>
              <a:rPr lang="nb-NO" sz="2200" dirty="0"/>
              <a:t> </a:t>
            </a:r>
          </a:p>
          <a:p>
            <a:r>
              <a:rPr lang="nb-NO" sz="2200" dirty="0"/>
              <a:t>En kan dermed finne variablene på venstre side i (25.1) – (25.3) som funksjon av resten av variablene i disse relasjonene. Det kan lettest gjøres ved å sette (25.2) og (25.3) inn i (25.1). Ved å ordne det uttrykket en da får finner er ΔR. Ved å sette dette uttrykket inn i (25.2) og (25.3) får en et uttrykk for henholdsvis ΔC og ΔB.</a:t>
            </a:r>
          </a:p>
          <a:p>
            <a:r>
              <a:rPr lang="nb-NO" sz="2200" dirty="0"/>
              <a:t> </a:t>
            </a:r>
          </a:p>
          <a:p>
            <a:r>
              <a:rPr lang="nb-NO" sz="2200" dirty="0"/>
              <a:t>Dette er imidlertid plundrete. Bedre å tilpasse modellen til bestemte problemstillinger, så som virkninger av finanspolitikken, jf. (25.5) – (25.7), oppgave 25.3-4 og avsnitt 26.3</a:t>
            </a:r>
            <a:r>
              <a:rPr lang="nb-NO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8551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3605</TotalTime>
  <Words>153</Words>
  <Application>Microsoft Office PowerPoint</Application>
  <PresentationFormat>Skjermfremvisning (4:3)</PresentationFormat>
  <Paragraphs>70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0" baseType="lpstr">
      <vt:lpstr>Office-tema</vt:lpstr>
      <vt:lpstr>Kapittel 25 Stabiliserings-politikk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Kapittel 1 Hva er samfunnsøkonomi</dc:title>
  <dc:creator>Ove Olsen</dc:creator>
  <cp:lastModifiedBy>Ove Olsen</cp:lastModifiedBy>
  <cp:revision>77</cp:revision>
  <dcterms:created xsi:type="dcterms:W3CDTF">2017-01-21T06:57:52Z</dcterms:created>
  <dcterms:modified xsi:type="dcterms:W3CDTF">2017-02-02T15:16:24Z</dcterms:modified>
</cp:coreProperties>
</file>